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UVUp+Cs4HdjFiY+BU0aYrUyO8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131074-AF80-44C4-8BDB-E1C1B43C8555}">
  <a:tblStyle styleId="{A0131074-AF80-44C4-8BDB-E1C1B43C855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7D6BD46-14A1-45CC-BFDB-2DAA8A9F7C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d8fef2fb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d8fef2fb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hệ thống tặng thưởng (liệt kê)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Đ</a:t>
            </a:r>
            <a:r>
              <a:rPr lang="vi">
                <a:solidFill>
                  <a:schemeClr val="dk1"/>
                </a:solidFill>
              </a:rPr>
              <a:t>ể thực hiện, nhóm dùng những công nghệ sau đây:</a:t>
            </a: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Bộ 3 công cụ thiết kế &amp; figma để dựng game story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/>
              <a:t>Sử dụng công cụ illustrator để thiết kế, vẽ các hình ảnh. Hình ảnh được vẽ theo hướng hoạt hình phù hợp với trẻ.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/>
              <a:t>Tiếp theo là công cụ photoshop để thực hiện ghép một số các ảnh và thiết kế các hiệu ứng như đổ bóng, làm sáng.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/>
              <a:t>Sau khi hoàn tất quá trình ghi âm giọng đọc và tìm nhạc, nhóm sử dụng công cụ audition để làm rõ âm thanh và lọc nhiễu.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kiến trúc ứng dụng dựa trên kiến trúc của Unity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/>
              <a:t>chia parties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595959"/>
                </a:solidFill>
              </a:rPr>
              <a:t>- Construire une application d'apprentissage du français pour les enfants avec 4 sujets différents, liste de vocabulaire par sujets à réviser.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595959"/>
                </a:solidFill>
              </a:rPr>
              <a:t>- R</a:t>
            </a:r>
            <a:r>
              <a:rPr lang="vi">
                <a:solidFill>
                  <a:srgbClr val="595959"/>
                </a:solidFill>
              </a:rPr>
              <a:t>econnaitre &amp; vérifier la prononciation d’utilisateur.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595959"/>
                </a:solidFill>
              </a:rPr>
              <a:t>- Enregistrez les images de récompenses dans la galerie du téléphone.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595959"/>
                </a:solidFill>
              </a:rPr>
              <a:t>- Publier l’application sur Google Play.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/>
              <a:t>đề xuất phương pháp đánh giá: cho trẻ em trải nghiệm thử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595959"/>
                </a:solidFill>
              </a:rPr>
              <a:t>-Construire un parcours d'apprentissage de manière scientifique &amp; organiser les niveaux.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595959"/>
                </a:solidFill>
              </a:rPr>
              <a:t>-</a:t>
            </a:r>
            <a:r>
              <a:rPr lang="vi" sz="1200">
                <a:solidFill>
                  <a:srgbClr val="595959"/>
                </a:solidFill>
              </a:rPr>
              <a:t>Améliorer les fonctions déjà utilisés.</a:t>
            </a:r>
            <a:endParaRPr sz="12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3F3F3F"/>
                </a:solidFill>
              </a:rPr>
              <a:t>-</a:t>
            </a:r>
            <a:r>
              <a:rPr lang="vi" sz="1200">
                <a:solidFill>
                  <a:srgbClr val="3F3F3F"/>
                </a:solidFill>
              </a:rPr>
              <a:t>Créer plus de sujets, des jeux et des récompenses.</a:t>
            </a:r>
            <a:endParaRPr sz="12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3F3F3F"/>
                </a:solidFill>
              </a:rPr>
              <a:t>-Ajouter le système d’évaluation pour les jeux et sujets.</a:t>
            </a:r>
            <a:endParaRPr sz="1200">
              <a:solidFill>
                <a:srgbClr val="3F3F3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1200">
                <a:solidFill>
                  <a:srgbClr val="595959"/>
                </a:solidFill>
              </a:rPr>
              <a:t>-Développer l'application sur les autres plateformes comme iOS pour approcher plus d’utilisateur que possible.</a:t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xác định rõ phạm vi đề tài: tập trung vào từ vựng trong version1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Pendant l'épidémie de COVID-19, les enfants ne peuvent pas </a:t>
            </a:r>
            <a:r>
              <a:rPr lang="vi">
                <a:solidFill>
                  <a:schemeClr val="dk1"/>
                </a:solidFill>
              </a:rPr>
              <a:t>assister</a:t>
            </a:r>
            <a:r>
              <a:rPr lang="vi" sz="1050">
                <a:solidFill>
                  <a:schemeClr val="dk1"/>
                </a:solidFill>
              </a:rPr>
              <a:t> </a:t>
            </a:r>
            <a:r>
              <a:rPr lang="vi">
                <a:solidFill>
                  <a:schemeClr val="dk1"/>
                </a:solidFill>
              </a:rPr>
              <a:t>aux cours de langues étrangères</a:t>
            </a:r>
            <a:r>
              <a:rPr lang="vi"/>
              <a:t> à l'école ou en classe. Cependant, Numérique Appliqué  est un moyen très utile pour les enfants d'apprendre facilement une langue étrangère sans aller à l'école. Actuellement, les enfants sont exposés à des appareils électroniques plus intelligents, donc la création d'applications d'apprentissage des langues étrangères sur les smartphones est de plus en plus populaire, aidant les enfants à avoir plus d'opportunités d'apprentissage.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Aujourd'hui, avec 300 millions de locuteurs, le français est l'une des langues les plus parlées au monde. </a:t>
            </a:r>
            <a:r>
              <a:rPr lang="vi"/>
              <a:t>Avec le développement du français, les enfants apprenant le français auront de nombreux avantages à l'avenir, et en même temps le français soutient l'apprentissage d'autres langues, en particulier les langues romanes (espagnol, italien, portugais et roumain), le français offre également plus de 50% du vocabulaire anglais courant.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Les applications d'apprentissage du français pour les enfants ne sont pas nombreuses et beaucoup d’entre elles sont payantes.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-objectifs: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+xác định đối tượng học tiếng Pháp là trẻ em từ 6 tuổi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+xác định chức năng phù hợp cho trẻ 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+xác định kịch bản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+tìm hiểu công nghệ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/>
              <a:t>=&gt;phát triển ứng dụng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Tìm hiểu về sự phát triển của trẻ từ 6 tuổi trở lên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Khảo sát phụ huynh về những tiêu chí của một ứng dụng dạy ngoại ngữ cho trẻ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-theo những bài báo, những đứa trẻ từ 6-8t….=&gt; xác định đối tượng sử dụng của ứng dụng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 sz="1000"/>
              <a:t>Khảo sát các ứng dụng dạy ngoại ngữ có sẵn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vi" sz="1000"/>
              <a:t>xác định phương pháp các ứng dụng tương tự đã thực hiện, xem xét các đối tượng sử dụng có phù hợp với các ứng dụng này hay không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vi" sz="1000"/>
              <a:t>xem xét các ứng dụng này có vấn đề gì (không thân thiện, kinh doanh thương mại, hạn chế chức năng)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vi" sz="1000"/>
              <a:t>tại sao phải xây dựng ứng dụng của mình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vi" sz="1000"/>
              <a:t>Ưu điểm: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+"/>
            </a:pPr>
            <a:r>
              <a:rPr lang="vi" sz="1000"/>
              <a:t>LingoKids: màu mè, của mình đơn giản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+"/>
            </a:pPr>
            <a:r>
              <a:rPr lang="vi" sz="1000"/>
              <a:t>Áp dụng đối với đối tượng trẻ em từ 6 tuổi trở lên trên thế giới ( vì sử dụng hình ảnh để minh họa )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+"/>
            </a:pPr>
            <a:r>
              <a:rPr lang="vi" sz="1000"/>
              <a:t>Miễn phí hoàn toàn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chemeClr val="dk1"/>
                </a:solidFill>
              </a:rPr>
              <a:t>giải pháp đề ra: xây dựng một ứng dụng dạy tiếng pháp cho trẻ, đáp ứng các tiêu chí sau: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chemeClr val="dk1"/>
                </a:solidFill>
              </a:rPr>
              <a:t>giao diện thu hút, dễ sử dụng cho trẻ; hình ảnh, màu sắc, âm thanh vui nhộn; các chủ đề gần gũi, trò chơi có nhiều hình thức tương tác khác nhau; tạo động lực học cho trẻ qua hệ thống phần thưởng và các trò chơi vui nhộn.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vi">
                <a:solidFill>
                  <a:schemeClr val="dk1"/>
                </a:solidFill>
              </a:rPr>
              <a:t>từ những khuyết điểm của các ứng dụng đã có =&gt; tạo ra ứng dụng cho đối tượng trẻ em nước ngoài học tiếng Pháp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vi">
                <a:solidFill>
                  <a:schemeClr val="dk1"/>
                </a:solidFill>
              </a:rPr>
              <a:t>làm rõ nhu cầu: tập trung vào từ vựng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"/>
              <a:t>Nous utilisons 4 sujets très proches avec les enfants. Chaque sujet possède plusieur jeux différents, chaque jeu se contient plusieur niveaux.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c819fa68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c819fa68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Méthode utilisés: Apprendre par les jeux de développement de pensée visuelle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1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24" name="Google Shape;24;p21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" name="Google Shape;27;p2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1"/>
          <p:cNvSpPr txBox="1"/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subTitle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1"/>
          <p:cNvSpPr txBox="1"/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1"/>
          <p:cNvSpPr txBox="1"/>
          <p:nvPr>
            <p:ph idx="1" type="body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0" name="Google Shape;90;p31"/>
          <p:cNvSpPr txBox="1"/>
          <p:nvPr>
            <p:ph idx="2" type="body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9pPr>
          </a:lstStyle>
          <a:p/>
        </p:txBody>
      </p:sp>
      <p:sp>
        <p:nvSpPr>
          <p:cNvPr id="91" name="Google Shape;91;p3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1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2"/>
          <p:cNvSpPr txBox="1"/>
          <p:nvPr>
            <p:ph type="title"/>
          </p:nvPr>
        </p:nvSpPr>
        <p:spPr>
          <a:xfrm>
            <a:off x="508001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/>
          <p:nvPr>
            <p:ph idx="2" type="pic"/>
          </p:nvPr>
        </p:nvSpPr>
        <p:spPr>
          <a:xfrm>
            <a:off x="508001" y="457200"/>
            <a:ext cx="6447501" cy="2884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7" name="Google Shape;97;p32"/>
          <p:cNvSpPr txBox="1"/>
          <p:nvPr>
            <p:ph idx="1" type="body"/>
          </p:nvPr>
        </p:nvSpPr>
        <p:spPr>
          <a:xfrm>
            <a:off x="508001" y="4025504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8" name="Google Shape;98;p3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2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0" name="Google Shape;100;p3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/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3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3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4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1" type="body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2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3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14" name="Google Shape;114;p34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6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5" name="Google Shape;115;p3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6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5"/>
          <p:cNvSpPr txBox="1"/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3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5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6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3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6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29" name="Google Shape;129;p36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6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0" name="Google Shape;130;p36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6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 txBox="1"/>
          <p:nvPr>
            <p:ph type="title"/>
          </p:nvPr>
        </p:nvSpPr>
        <p:spPr>
          <a:xfrm>
            <a:off x="514350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7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7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5" name="Google Shape;135;p3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7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8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8"/>
          <p:cNvSpPr txBox="1"/>
          <p:nvPr>
            <p:ph idx="1" type="body"/>
          </p:nvPr>
        </p:nvSpPr>
        <p:spPr>
          <a:xfrm rot="5400000">
            <a:off x="2276462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1" name="Google Shape;141;p3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8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/>
          <p:nvPr>
            <p:ph type="title"/>
          </p:nvPr>
        </p:nvSpPr>
        <p:spPr>
          <a:xfrm rot="5400000">
            <a:off x="4495739" y="1937215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9"/>
          <p:cNvSpPr txBox="1"/>
          <p:nvPr>
            <p:ph idx="1" type="body"/>
          </p:nvPr>
        </p:nvSpPr>
        <p:spPr>
          <a:xfrm rot="5400000">
            <a:off x="1186264" y="-221063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7" name="Google Shape;147;p3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9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3">
  <p:cSld name="Bố cục tùy chỉnh 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Trebuchet MS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Trebuchet MS"/>
              <a:buNone/>
              <a:defRPr i="0" u="none" cap="none" strike="noStrike"/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Trebuchet MS"/>
              <a:buNone/>
              <a:defRPr i="0" u="none" cap="none" strike="noStrike"/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Trebuchet MS"/>
              <a:buNone/>
              <a:defRPr i="0" u="none" cap="none" strike="noStrike"/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Trebuchet MS"/>
              <a:buNone/>
              <a:defRPr i="0" u="none" cap="none" strike="noStrike"/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Trebuchet MS"/>
              <a:buNone/>
              <a:defRPr i="0" u="none" cap="none" strike="noStrike"/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Trebuchet MS"/>
              <a:buNone/>
              <a:defRPr i="0" u="none" cap="none" strike="noStrike"/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Trebuchet MS"/>
              <a:buNone/>
              <a:defRPr i="0" u="none" cap="none" strike="noStrike"/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Trebuchet MS"/>
              <a:buNone/>
              <a:defRPr i="0" u="none" cap="none" strike="noStrike"/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00"/>
              <a:buFont typeface="Trebuchet MS"/>
              <a:buNone/>
              <a:defRPr i="0" u="none" cap="none" strike="noStrike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">
  <p:cSld name="Bố cục tùy chỉnh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>
            <p:ph type="title"/>
          </p:nvPr>
        </p:nvSpPr>
        <p:spPr>
          <a:xfrm>
            <a:off x="311700" y="205950"/>
            <a:ext cx="5022300" cy="18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rebuchet MS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40"/>
          <p:cNvSpPr txBox="1"/>
          <p:nvPr>
            <p:ph idx="1" type="body"/>
          </p:nvPr>
        </p:nvSpPr>
        <p:spPr>
          <a:xfrm>
            <a:off x="311700" y="2234525"/>
            <a:ext cx="24306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40"/>
          <p:cNvSpPr txBox="1"/>
          <p:nvPr>
            <p:ph idx="2" type="body"/>
          </p:nvPr>
        </p:nvSpPr>
        <p:spPr>
          <a:xfrm>
            <a:off x="2903424" y="2234525"/>
            <a:ext cx="24306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4">
  <p:cSld name="Bố cục tùy chỉnh 4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  <a:defRPr b="1" sz="3000">
                <a:solidFill>
                  <a:srgbClr val="D9D9D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57" name="Google Shape;157;p41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8">
  <p:cSld name="Bố cục tùy chỉnh 8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42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7">
  <p:cSld name="Bố cục tùy chỉnh 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rebuchet MS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457223" y="47798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 b="1"/>
            </a:lvl1pPr>
            <a:lvl2pPr indent="0" lvl="1" mar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 b="1"/>
            </a:lvl2pPr>
            <a:lvl3pPr indent="0" lvl="2" mar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 b="1"/>
            </a:lvl3pPr>
            <a:lvl4pPr indent="0" lvl="3" mar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 b="1"/>
            </a:lvl4pPr>
            <a:lvl5pPr indent="0" lvl="4" mar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 b="1"/>
            </a:lvl5pPr>
            <a:lvl6pPr indent="0" lvl="5" mar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 b="1"/>
            </a:lvl6pPr>
            <a:lvl7pPr indent="0" lvl="6" mar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 b="1"/>
            </a:lvl7pPr>
            <a:lvl8pPr indent="0" lvl="7" mar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 b="1"/>
            </a:lvl8pPr>
            <a:lvl9pPr indent="0" lvl="8" mar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 b="1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ố cục tùy chỉnh 1">
  <p:cSld name="Bố cục tùy chỉnh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1885350" y="1897113"/>
            <a:ext cx="53733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Font typeface="Trebuchet MS"/>
              <a:buNone/>
              <a:defRPr b="1" sz="3200">
                <a:solidFill>
                  <a:srgbClr val="2121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200"/>
              <a:buNone/>
              <a:defRPr b="1" sz="32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000"/>
              <a:buFont typeface="Trebuchet MS"/>
              <a:buNone/>
              <a:defRPr i="0" u="none" cap="none" strike="noStrike"/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000"/>
              <a:buFont typeface="Trebuchet MS"/>
              <a:buNone/>
              <a:defRPr i="0" u="none" cap="none" strike="noStrike"/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000"/>
              <a:buFont typeface="Trebuchet MS"/>
              <a:buNone/>
              <a:defRPr i="0" u="none" cap="none" strike="noStrike"/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000"/>
              <a:buFont typeface="Trebuchet MS"/>
              <a:buNone/>
              <a:defRPr i="0" u="none" cap="none" strike="noStrike"/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000"/>
              <a:buFont typeface="Trebuchet MS"/>
              <a:buNone/>
              <a:defRPr i="0" u="none" cap="none" strike="noStrike"/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000"/>
              <a:buFont typeface="Trebuchet MS"/>
              <a:buNone/>
              <a:defRPr i="0" u="none" cap="none" strike="noStrike"/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000"/>
              <a:buFont typeface="Trebuchet MS"/>
              <a:buNone/>
              <a:defRPr i="0" u="none" cap="none" strike="noStrike"/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000"/>
              <a:buFont typeface="Trebuchet MS"/>
              <a:buNone/>
              <a:defRPr i="0" u="none" cap="none" strike="noStrike"/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000"/>
              <a:buFont typeface="Trebuchet MS"/>
              <a:buNone/>
              <a:defRPr i="0" u="none" cap="none" strike="noStrike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/>
          <p:nvPr>
            <p:ph type="title"/>
          </p:nvPr>
        </p:nvSpPr>
        <p:spPr>
          <a:xfrm>
            <a:off x="508001" y="2025651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" type="body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2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2" type="body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8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" type="body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72" name="Google Shape;72;p28"/>
          <p:cNvSpPr txBox="1"/>
          <p:nvPr>
            <p:ph idx="2" type="body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3" type="body"/>
          </p:nvPr>
        </p:nvSpPr>
        <p:spPr>
          <a:xfrm>
            <a:off x="3816287" y="1620737"/>
            <a:ext cx="313921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74" name="Google Shape;74;p28"/>
          <p:cNvSpPr txBox="1"/>
          <p:nvPr>
            <p:ph idx="4" type="body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7" name="Google Shape;7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2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2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2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2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0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2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12" type="sldNum"/>
          </p:nvPr>
        </p:nvSpPr>
        <p:spPr>
          <a:xfrm>
            <a:off x="6443098" y="488107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1" i="0" sz="1500" u="none" cap="none" strike="noStrike">
                <a:solidFill>
                  <a:schemeClr val="dk1"/>
                </a:solidFill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1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1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1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1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1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1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1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1" i="0" sz="1500" u="none" cap="none" strike="noStrike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hyperlink" Target="https://www.slideshare.net/davidluzgouveia/game-development-with-unity" TargetMode="External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32.jpg"/><Relationship Id="rId7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7.jp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hyperlink" Target="https://www.sciencedirect.com/science/article/pii/S1877042811025997" TargetMode="External"/><Relationship Id="rId5" Type="http://schemas.openxmlformats.org/officeDocument/2006/relationships/hyperlink" Target="https://www.sciencedirect.com/science/article/pii/S187704281102599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/>
          <p:nvPr>
            <p:ph type="ctrTitle"/>
          </p:nvPr>
        </p:nvSpPr>
        <p:spPr>
          <a:xfrm>
            <a:off x="535150" y="1102900"/>
            <a:ext cx="72759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ts val="2800"/>
              <a:buFont typeface="Arial"/>
              <a:buNone/>
            </a:pPr>
            <a:r>
              <a:rPr b="1" lang="vi" sz="24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DÉVELOPPEMENT D’APPLICATION D’APPRENTISSAGE POUR LES ENFANTS SUR LA PLATEFORME ANDROID</a:t>
            </a:r>
            <a:endParaRPr b="1" sz="24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"/>
          <p:cNvSpPr txBox="1"/>
          <p:nvPr>
            <p:ph idx="1" type="subTitle"/>
          </p:nvPr>
        </p:nvSpPr>
        <p:spPr>
          <a:xfrm>
            <a:off x="164125" y="2559888"/>
            <a:ext cx="6847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40"/>
              <a:buNone/>
            </a:pPr>
            <a:r>
              <a:rPr lang="vi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Sous la direction de Monsieur Ngô Chánh Đức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"/>
          <p:cNvSpPr txBox="1"/>
          <p:nvPr>
            <p:ph idx="4294967295" type="subTitle"/>
          </p:nvPr>
        </p:nvSpPr>
        <p:spPr>
          <a:xfrm>
            <a:off x="743275" y="2989500"/>
            <a:ext cx="56895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rPr b="1" lang="vi" sz="2245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Réaliser par</a:t>
            </a:r>
            <a:r>
              <a:rPr b="1" i="0" lang="vi" sz="1881" u="none" cap="none" strike="noStrike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1881" u="none" cap="none" strike="noStrike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rPr b="0" i="0" lang="vi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Nguyễn Thị Thùy Trang 	1752048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rPr b="0" i="0" lang="vi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Nguyễn Minh Nguyệt	1752038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rPr b="0" i="0" lang="vi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Đinh Nguyễn Quốc Bảo	1752007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rPr b="0" i="0" lang="vi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Hồ Nhật Huy			1752018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551" y="98350"/>
            <a:ext cx="986000" cy="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050" y="0"/>
            <a:ext cx="1332800" cy="188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d8fef2fb3_7_0"/>
          <p:cNvSpPr txBox="1"/>
          <p:nvPr>
            <p:ph type="title"/>
          </p:nvPr>
        </p:nvSpPr>
        <p:spPr>
          <a:xfrm>
            <a:off x="518526" y="436150"/>
            <a:ext cx="6447600" cy="99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La liste de récompenses</a:t>
            </a:r>
            <a:endParaRPr/>
          </a:p>
        </p:txBody>
      </p:sp>
      <p:sp>
        <p:nvSpPr>
          <p:cNvPr id="317" name="Google Shape;317;ged8fef2fb3_7_0"/>
          <p:cNvSpPr txBox="1"/>
          <p:nvPr>
            <p:ph idx="12" type="sldNum"/>
          </p:nvPr>
        </p:nvSpPr>
        <p:spPr>
          <a:xfrm>
            <a:off x="8457223" y="4779872"/>
            <a:ext cx="512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318" name="Google Shape;318;ged8fef2fb3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50" y="1316996"/>
            <a:ext cx="2163676" cy="120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ed8fef2fb3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013" y="1743000"/>
            <a:ext cx="2163676" cy="12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ed8fef2fb3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950" y="1096052"/>
            <a:ext cx="941500" cy="1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ed8fef2fb3_7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2763" y="2218788"/>
            <a:ext cx="2163768" cy="12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ed8fef2fb3_7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0175" y="2796250"/>
            <a:ext cx="2163656" cy="120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ed8fef2fb3_7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4152" y="2294414"/>
            <a:ext cx="1404908" cy="1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ed8fef2fb3_7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0425" y="3366652"/>
            <a:ext cx="2163676" cy="120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"/>
          <p:cNvSpPr txBox="1"/>
          <p:nvPr>
            <p:ph type="title"/>
          </p:nvPr>
        </p:nvSpPr>
        <p:spPr>
          <a:xfrm>
            <a:off x="725200" y="340225"/>
            <a:ext cx="6722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ts val="990"/>
              <a:buFont typeface="Arial"/>
              <a:buNone/>
            </a:pPr>
            <a: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Les outils utilisés</a:t>
            </a:r>
            <a:endParaRPr/>
          </a:p>
        </p:txBody>
      </p:sp>
      <p:sp>
        <p:nvSpPr>
          <p:cNvPr id="330" name="Google Shape;330;p9"/>
          <p:cNvSpPr/>
          <p:nvPr/>
        </p:nvSpPr>
        <p:spPr>
          <a:xfrm rot="10800000">
            <a:off x="0" y="0"/>
            <a:ext cx="631947" cy="4249615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9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962" y="1453138"/>
            <a:ext cx="745550" cy="65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725" y="1450250"/>
            <a:ext cx="745550" cy="66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1187" y="1447800"/>
            <a:ext cx="745550" cy="6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8825" y="1342375"/>
            <a:ext cx="6477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9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  <p:graphicFrame>
        <p:nvGraphicFramePr>
          <p:cNvPr id="337" name="Google Shape;337;p9"/>
          <p:cNvGraphicFramePr/>
          <p:nvPr/>
        </p:nvGraphicFramePr>
        <p:xfrm>
          <a:off x="1485625" y="287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{C7D6BD46-14A1-45CC-BFDB-2DAA8A9F7CE4}</a:tableStyleId>
              </a:tblPr>
              <a:tblGrid>
                <a:gridCol w="1749450"/>
                <a:gridCol w="1749450"/>
              </a:tblGrid>
              <a:tr h="46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Quantity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Sprite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140+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Audio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/>
                        <a:t>100+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3" name="Google Shape;343;p12"/>
          <p:cNvSpPr txBox="1"/>
          <p:nvPr>
            <p:ph type="title"/>
          </p:nvPr>
        </p:nvSpPr>
        <p:spPr>
          <a:xfrm>
            <a:off x="1000126" y="205844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ts val="990"/>
              <a:buFont typeface="Arial"/>
              <a:buNone/>
            </a:pPr>
            <a: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Presentation de Unity</a:t>
            </a:r>
            <a:endParaRPr/>
          </a:p>
        </p:txBody>
      </p:sp>
      <p:sp>
        <p:nvSpPr>
          <p:cNvPr id="344" name="Google Shape;344;p12"/>
          <p:cNvSpPr/>
          <p:nvPr/>
        </p:nvSpPr>
        <p:spPr>
          <a:xfrm rot="10800000">
            <a:off x="0" y="0"/>
            <a:ext cx="631947" cy="4249615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2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2"/>
          <p:cNvSpPr txBox="1"/>
          <p:nvPr>
            <p:ph idx="1" type="body"/>
          </p:nvPr>
        </p:nvSpPr>
        <p:spPr>
          <a:xfrm>
            <a:off x="520699" y="2227292"/>
            <a:ext cx="4051301" cy="243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vi" sz="2000">
                <a:latin typeface="Arial"/>
                <a:ea typeface="Arial"/>
                <a:cs typeface="Arial"/>
                <a:sym typeface="Arial"/>
              </a:rPr>
              <a:t>Un moteur de jeu multiplateforme.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vi" sz="2000">
                <a:latin typeface="Arial"/>
                <a:ea typeface="Arial"/>
                <a:cs typeface="Arial"/>
                <a:sym typeface="Arial"/>
              </a:rPr>
              <a:t>Plusieurs langages de programmation: JavaScript, C#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600"/>
              </a:spcAft>
              <a:buSzPts val="1600"/>
              <a:buFont typeface="Noto Sans Symbols"/>
              <a:buChar char="❖"/>
            </a:pPr>
            <a:r>
              <a:rPr lang="vi" sz="2000">
                <a:latin typeface="Arial"/>
                <a:ea typeface="Arial"/>
                <a:cs typeface="Arial"/>
                <a:sym typeface="Arial"/>
              </a:rPr>
              <a:t>Créer des jeux 2D et 3D.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2"/>
          <p:cNvSpPr txBox="1"/>
          <p:nvPr>
            <p:ph idx="4294967295" type="body"/>
          </p:nvPr>
        </p:nvSpPr>
        <p:spPr>
          <a:xfrm>
            <a:off x="5053426" y="1134147"/>
            <a:ext cx="3384550" cy="64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257175" rtl="0" algn="ctr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vi" sz="1800">
                <a:solidFill>
                  <a:schemeClr val="dk2"/>
                </a:solidFill>
              </a:rPr>
              <a:t>L’architecture générale d’une application Unity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48" name="Google Shape;3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6373" y="1146429"/>
            <a:ext cx="907282" cy="9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2"/>
          <p:cNvSpPr txBox="1"/>
          <p:nvPr/>
        </p:nvSpPr>
        <p:spPr>
          <a:xfrm>
            <a:off x="4709901" y="4627292"/>
            <a:ext cx="40716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Trebuchet MS"/>
              <a:buNone/>
            </a:pPr>
            <a:r>
              <a:rPr b="0" i="1" lang="vi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</a:t>
            </a:r>
            <a:r>
              <a:rPr b="0" i="0" lang="vi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vi" sz="1200" u="sng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Game Development with Unity davidluzgouveia</a:t>
            </a:r>
            <a:endParaRPr b="0" i="0" sz="12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50" name="Google Shape;350;p12"/>
          <p:cNvGrpSpPr/>
          <p:nvPr/>
        </p:nvGrpSpPr>
        <p:grpSpPr>
          <a:xfrm>
            <a:off x="5053426" y="1814790"/>
            <a:ext cx="3474720" cy="2650400"/>
            <a:chOff x="4718304" y="1438657"/>
            <a:chExt cx="3474720" cy="2650400"/>
          </a:xfrm>
        </p:grpSpPr>
        <p:sp>
          <p:nvSpPr>
            <p:cNvPr id="351" name="Google Shape;351;p12"/>
            <p:cNvSpPr/>
            <p:nvPr/>
          </p:nvSpPr>
          <p:spPr>
            <a:xfrm>
              <a:off x="4718304" y="1438657"/>
              <a:ext cx="3474720" cy="26504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52" name="Google Shape;352;p12"/>
            <p:cNvPicPr preferRelativeResize="0"/>
            <p:nvPr/>
          </p:nvPicPr>
          <p:blipFill rotWithShape="1">
            <a:blip r:embed="rId5">
              <a:alphaModFix/>
            </a:blip>
            <a:srcRect b="0" l="3976" r="3966" t="0"/>
            <a:stretch/>
          </p:blipFill>
          <p:spPr>
            <a:xfrm>
              <a:off x="4955190" y="1657182"/>
              <a:ext cx="3000948" cy="2213349"/>
            </a:xfrm>
            <a:prstGeom prst="rect">
              <a:avLst/>
            </a:prstGeom>
            <a:noFill/>
            <a:ln cap="flat" cmpd="dbl" w="762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</p:grpSp>
      <p:sp>
        <p:nvSpPr>
          <p:cNvPr id="353" name="Google Shape;353;p12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"/>
          <p:cNvSpPr/>
          <p:nvPr/>
        </p:nvSpPr>
        <p:spPr>
          <a:xfrm>
            <a:off x="1174375" y="743250"/>
            <a:ext cx="6659700" cy="365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Google Shape;365;p17"/>
          <p:cNvSpPr txBox="1"/>
          <p:nvPr>
            <p:ph type="title"/>
          </p:nvPr>
        </p:nvSpPr>
        <p:spPr>
          <a:xfrm>
            <a:off x="639225" y="327050"/>
            <a:ext cx="6808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ts val="3000"/>
              <a:buFont typeface="Arial"/>
              <a:buNone/>
            </a:pPr>
            <a: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Les résultats obtenus</a:t>
            </a:r>
            <a:endParaRPr sz="3000">
              <a:solidFill>
                <a:srgbClr val="16B0E3"/>
              </a:solidFill>
            </a:endParaRPr>
          </a:p>
        </p:txBody>
      </p:sp>
      <p:grpSp>
        <p:nvGrpSpPr>
          <p:cNvPr id="366" name="Google Shape;366;p17"/>
          <p:cNvGrpSpPr/>
          <p:nvPr/>
        </p:nvGrpSpPr>
        <p:grpSpPr>
          <a:xfrm>
            <a:off x="2408225" y="1171563"/>
            <a:ext cx="5545525" cy="2572200"/>
            <a:chOff x="2408225" y="1171563"/>
            <a:chExt cx="5545525" cy="2572200"/>
          </a:xfrm>
        </p:grpSpPr>
        <p:sp>
          <p:nvSpPr>
            <p:cNvPr id="367" name="Google Shape;367;p17"/>
            <p:cNvSpPr txBox="1"/>
            <p:nvPr/>
          </p:nvSpPr>
          <p:spPr>
            <a:xfrm>
              <a:off x="2408225" y="1588100"/>
              <a:ext cx="30837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57175" lvl="0" marL="257175" marR="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60"/>
                <a:buFont typeface="Noto Sans Symbols"/>
                <a:buChar char="►"/>
              </a:pPr>
              <a:r>
                <a:rPr b="0" i="0" lang="vi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Les défis</a:t>
              </a:r>
              <a:endPara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7"/>
            <p:cNvSpPr txBox="1"/>
            <p:nvPr/>
          </p:nvSpPr>
          <p:spPr>
            <a:xfrm>
              <a:off x="2973750" y="1171563"/>
              <a:ext cx="4980000" cy="25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429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Noto Sans Symbols"/>
                <a:buChar char="❖"/>
              </a:pPr>
              <a:r>
                <a:rPr lang="vi" sz="1600">
                  <a:solidFill>
                    <a:srgbClr val="3F3F3F"/>
                  </a:solidFill>
                </a:rPr>
                <a:t>Travailler à distance.</a:t>
              </a:r>
              <a:endParaRPr sz="1600">
                <a:solidFill>
                  <a:srgbClr val="3F3F3F"/>
                </a:solidFill>
              </a:endParaRPr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Noto Sans Symbols"/>
                <a:buChar char="❖"/>
              </a:pPr>
              <a:r>
                <a:rPr b="0" i="0" lang="vi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Ne peut pas faire directement un sondage sur les enfants.</a:t>
              </a:r>
              <a:endParaRPr/>
            </a:p>
            <a:p>
              <a:pPr indent="-3429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Noto Sans Symbols"/>
                <a:buChar char="❖"/>
              </a:pPr>
              <a:r>
                <a:rPr b="0" i="0" lang="vi" sz="1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Difficile à enregistrer la prononciation français du même locuteur natif.</a:t>
              </a:r>
              <a:endParaRPr/>
            </a:p>
          </p:txBody>
        </p:sp>
      </p:grpSp>
      <p:pic>
        <p:nvPicPr>
          <p:cNvPr id="369" name="Google Shape;3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050" y="2320075"/>
            <a:ext cx="755525" cy="7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4300" y="3654675"/>
            <a:ext cx="955525" cy="9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4288" y="1205899"/>
            <a:ext cx="755525" cy="7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130" y="1262650"/>
            <a:ext cx="2767795" cy="155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7"/>
          <p:cNvSpPr/>
          <p:nvPr/>
        </p:nvSpPr>
        <p:spPr>
          <a:xfrm>
            <a:off x="4921275" y="1972375"/>
            <a:ext cx="1857300" cy="639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Test d’application</a:t>
            </a:r>
            <a:endParaRPr/>
          </a:p>
        </p:txBody>
      </p:sp>
      <p:sp>
        <p:nvSpPr>
          <p:cNvPr id="374" name="Google Shape;374;p17"/>
          <p:cNvSpPr/>
          <p:nvPr/>
        </p:nvSpPr>
        <p:spPr>
          <a:xfrm>
            <a:off x="4464100" y="2894663"/>
            <a:ext cx="3463800" cy="890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Les commentaires d’utilisateurs</a:t>
            </a:r>
            <a:endParaRPr/>
          </a:p>
        </p:txBody>
      </p:sp>
      <p:pic>
        <p:nvPicPr>
          <p:cNvPr id="375" name="Google Shape;37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298" y="3187150"/>
            <a:ext cx="2765727" cy="155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17"/>
          <p:cNvGrpSpPr/>
          <p:nvPr/>
        </p:nvGrpSpPr>
        <p:grpSpPr>
          <a:xfrm>
            <a:off x="4905075" y="956013"/>
            <a:ext cx="3933125" cy="1016363"/>
            <a:chOff x="4905075" y="956013"/>
            <a:chExt cx="3933125" cy="1016363"/>
          </a:xfrm>
        </p:grpSpPr>
        <p:sp>
          <p:nvSpPr>
            <p:cNvPr id="377" name="Google Shape;377;p17"/>
            <p:cNvSpPr/>
            <p:nvPr/>
          </p:nvSpPr>
          <p:spPr>
            <a:xfrm>
              <a:off x="4905075" y="956013"/>
              <a:ext cx="1769100" cy="639300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/>
                <a:t>Test fonctionnel</a:t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6805400" y="1333075"/>
              <a:ext cx="2032800" cy="639300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/>
                <a:t>Test d’interface utilisateur</a:t>
              </a:r>
              <a:endParaRPr/>
            </a:p>
          </p:txBody>
        </p:sp>
      </p:grpSp>
      <p:cxnSp>
        <p:nvCxnSpPr>
          <p:cNvPr id="379" name="Google Shape;379;p17"/>
          <p:cNvCxnSpPr>
            <a:stCxn id="373" idx="0"/>
            <a:endCxn id="377" idx="4"/>
          </p:cNvCxnSpPr>
          <p:nvPr/>
        </p:nvCxnSpPr>
        <p:spPr>
          <a:xfrm rot="10800000">
            <a:off x="5789625" y="1595275"/>
            <a:ext cx="60300" cy="3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17"/>
          <p:cNvCxnSpPr>
            <a:stCxn id="373" idx="7"/>
            <a:endCxn id="378" idx="3"/>
          </p:cNvCxnSpPr>
          <p:nvPr/>
        </p:nvCxnSpPr>
        <p:spPr>
          <a:xfrm flipH="1" rot="10800000">
            <a:off x="6506580" y="1878798"/>
            <a:ext cx="596400" cy="1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81" name="Google Shape;381;p17"/>
          <p:cNvGrpSpPr/>
          <p:nvPr/>
        </p:nvGrpSpPr>
        <p:grpSpPr>
          <a:xfrm>
            <a:off x="5124400" y="4068063"/>
            <a:ext cx="3713800" cy="765700"/>
            <a:chOff x="5124400" y="4068063"/>
            <a:chExt cx="3713800" cy="765700"/>
          </a:xfrm>
        </p:grpSpPr>
        <p:sp>
          <p:nvSpPr>
            <p:cNvPr id="382" name="Google Shape;382;p17"/>
            <p:cNvSpPr/>
            <p:nvPr/>
          </p:nvSpPr>
          <p:spPr>
            <a:xfrm>
              <a:off x="5124400" y="4194463"/>
              <a:ext cx="1769100" cy="639300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/>
                <a:t>Adultes</a:t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7069100" y="4068063"/>
              <a:ext cx="1769100" cy="639300"/>
            </a:xfrm>
            <a:prstGeom prst="ellipse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/>
                <a:t>E</a:t>
              </a:r>
              <a:r>
                <a:rPr lang="vi"/>
                <a:t>nfants</a:t>
              </a:r>
              <a:endParaRPr/>
            </a:p>
          </p:txBody>
        </p:sp>
      </p:grpSp>
      <p:cxnSp>
        <p:nvCxnSpPr>
          <p:cNvPr id="384" name="Google Shape;384;p17"/>
          <p:cNvCxnSpPr>
            <a:stCxn id="374" idx="4"/>
            <a:endCxn id="382" idx="0"/>
          </p:cNvCxnSpPr>
          <p:nvPr/>
        </p:nvCxnSpPr>
        <p:spPr>
          <a:xfrm flipH="1">
            <a:off x="6009100" y="3785063"/>
            <a:ext cx="186900" cy="4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17"/>
          <p:cNvCxnSpPr>
            <a:stCxn id="374" idx="5"/>
            <a:endCxn id="383" idx="0"/>
          </p:cNvCxnSpPr>
          <p:nvPr/>
        </p:nvCxnSpPr>
        <p:spPr>
          <a:xfrm>
            <a:off x="7420638" y="3654666"/>
            <a:ext cx="533100" cy="4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17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2" name="Google Shape;392;p18"/>
          <p:cNvSpPr txBox="1"/>
          <p:nvPr>
            <p:ph type="title"/>
          </p:nvPr>
        </p:nvSpPr>
        <p:spPr>
          <a:xfrm>
            <a:off x="631950" y="282450"/>
            <a:ext cx="6816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ts val="3000"/>
              <a:buFont typeface="Arial"/>
              <a:buNone/>
            </a:pPr>
            <a: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La direction du développement</a:t>
            </a:r>
            <a:endParaRPr/>
          </a:p>
        </p:txBody>
      </p:sp>
      <p:sp>
        <p:nvSpPr>
          <p:cNvPr id="393" name="Google Shape;393;p18"/>
          <p:cNvSpPr/>
          <p:nvPr/>
        </p:nvSpPr>
        <p:spPr>
          <a:xfrm rot="10800000">
            <a:off x="0" y="125"/>
            <a:ext cx="521400" cy="4249500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8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18"/>
          <p:cNvGrpSpPr/>
          <p:nvPr/>
        </p:nvGrpSpPr>
        <p:grpSpPr>
          <a:xfrm>
            <a:off x="545700" y="1235650"/>
            <a:ext cx="2739600" cy="1712713"/>
            <a:chOff x="416300" y="1177275"/>
            <a:chExt cx="2739600" cy="1712713"/>
          </a:xfrm>
        </p:grpSpPr>
        <p:pic>
          <p:nvPicPr>
            <p:cNvPr id="396" name="Google Shape;39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1938" y="1708888"/>
              <a:ext cx="1228725" cy="118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8"/>
            <p:cNvSpPr txBox="1"/>
            <p:nvPr/>
          </p:nvSpPr>
          <p:spPr>
            <a:xfrm>
              <a:off x="416300" y="1177275"/>
              <a:ext cx="2739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Char char="❖"/>
              </a:pPr>
              <a:r>
                <a:rPr lang="vi" sz="1600"/>
                <a:t>Améliorer les fonctions</a:t>
              </a:r>
              <a:endParaRPr sz="1600"/>
            </a:p>
          </p:txBody>
        </p:sp>
      </p:grpSp>
      <p:grpSp>
        <p:nvGrpSpPr>
          <p:cNvPr id="398" name="Google Shape;398;p18"/>
          <p:cNvGrpSpPr/>
          <p:nvPr/>
        </p:nvGrpSpPr>
        <p:grpSpPr>
          <a:xfrm>
            <a:off x="5841287" y="1051019"/>
            <a:ext cx="3077961" cy="1962938"/>
            <a:chOff x="3126825" y="986350"/>
            <a:chExt cx="3183000" cy="1962938"/>
          </a:xfrm>
        </p:grpSpPr>
        <p:pic>
          <p:nvPicPr>
            <p:cNvPr id="399" name="Google Shape;39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03951" y="1663462"/>
              <a:ext cx="1228725" cy="1285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18"/>
            <p:cNvSpPr txBox="1"/>
            <p:nvPr/>
          </p:nvSpPr>
          <p:spPr>
            <a:xfrm>
              <a:off x="3126825" y="986350"/>
              <a:ext cx="3183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Char char="❖"/>
              </a:pPr>
              <a:r>
                <a:rPr lang="vi" sz="1600"/>
                <a:t>Varier les sujets, les récompenses</a:t>
              </a:r>
              <a:endParaRPr sz="1600"/>
            </a:p>
          </p:txBody>
        </p:sp>
      </p:grpSp>
      <p:grpSp>
        <p:nvGrpSpPr>
          <p:cNvPr id="401" name="Google Shape;401;p18"/>
          <p:cNvGrpSpPr/>
          <p:nvPr/>
        </p:nvGrpSpPr>
        <p:grpSpPr>
          <a:xfrm>
            <a:off x="5841350" y="3300171"/>
            <a:ext cx="2598000" cy="1546021"/>
            <a:chOff x="6312750" y="1294250"/>
            <a:chExt cx="2598000" cy="1400001"/>
          </a:xfrm>
        </p:grpSpPr>
        <p:pic>
          <p:nvPicPr>
            <p:cNvPr id="402" name="Google Shape;40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6384" y="1797201"/>
              <a:ext cx="2136616" cy="89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18"/>
            <p:cNvSpPr txBox="1"/>
            <p:nvPr/>
          </p:nvSpPr>
          <p:spPr>
            <a:xfrm>
              <a:off x="6312750" y="1294250"/>
              <a:ext cx="25980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Char char="❖"/>
              </a:pPr>
              <a:r>
                <a:rPr lang="vi" sz="1600"/>
                <a:t>Multi-plateforme</a:t>
              </a:r>
              <a:endParaRPr sz="1600"/>
            </a:p>
          </p:txBody>
        </p:sp>
      </p:grpSp>
      <p:grpSp>
        <p:nvGrpSpPr>
          <p:cNvPr id="404" name="Google Shape;404;p18"/>
          <p:cNvGrpSpPr/>
          <p:nvPr/>
        </p:nvGrpSpPr>
        <p:grpSpPr>
          <a:xfrm>
            <a:off x="631949" y="3183200"/>
            <a:ext cx="2047800" cy="1787012"/>
            <a:chOff x="2394949" y="3164950"/>
            <a:chExt cx="2047800" cy="1787012"/>
          </a:xfrm>
        </p:grpSpPr>
        <p:pic>
          <p:nvPicPr>
            <p:cNvPr id="405" name="Google Shape;405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08388" y="3596038"/>
              <a:ext cx="1355924" cy="1355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18"/>
            <p:cNvSpPr txBox="1"/>
            <p:nvPr/>
          </p:nvSpPr>
          <p:spPr>
            <a:xfrm>
              <a:off x="2394949" y="3164950"/>
              <a:ext cx="2047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Char char="❖"/>
              </a:pPr>
              <a:r>
                <a:rPr lang="vi" sz="1600"/>
                <a:t>Évaluer</a:t>
              </a:r>
              <a:endParaRPr sz="1600"/>
            </a:p>
          </p:txBody>
        </p:sp>
      </p:grpSp>
      <p:grpSp>
        <p:nvGrpSpPr>
          <p:cNvPr id="407" name="Google Shape;407;p18"/>
          <p:cNvGrpSpPr/>
          <p:nvPr/>
        </p:nvGrpSpPr>
        <p:grpSpPr>
          <a:xfrm>
            <a:off x="3381925" y="1709550"/>
            <a:ext cx="2362800" cy="2454263"/>
            <a:chOff x="3381925" y="1709550"/>
            <a:chExt cx="2362800" cy="2454263"/>
          </a:xfrm>
        </p:grpSpPr>
        <p:sp>
          <p:nvSpPr>
            <p:cNvPr id="408" name="Google Shape;408;p18"/>
            <p:cNvSpPr txBox="1"/>
            <p:nvPr/>
          </p:nvSpPr>
          <p:spPr>
            <a:xfrm>
              <a:off x="3381925" y="1709550"/>
              <a:ext cx="2362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SzPts val="1600"/>
                <a:buChar char="❖"/>
              </a:pPr>
              <a:r>
                <a:rPr lang="vi" sz="1600"/>
                <a:t>Parcours d’apprentissage</a:t>
              </a:r>
              <a:endParaRPr sz="1600"/>
            </a:p>
          </p:txBody>
        </p:sp>
        <p:pic>
          <p:nvPicPr>
            <p:cNvPr id="409" name="Google Shape;409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28887" y="2537600"/>
              <a:ext cx="1668825" cy="1626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18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 txBox="1"/>
          <p:nvPr>
            <p:ph type="ctrTitle"/>
          </p:nvPr>
        </p:nvSpPr>
        <p:spPr>
          <a:xfrm>
            <a:off x="673099" y="1842989"/>
            <a:ext cx="65898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ts val="5000"/>
              <a:buFont typeface="Arial"/>
              <a:buNone/>
            </a:pPr>
            <a:r>
              <a:rPr lang="vi" sz="5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Merci de votre attention!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"/>
          <p:cNvGrpSpPr/>
          <p:nvPr/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81" name="Google Shape;181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3" name="Google Shape;183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84" name="Google Shape;184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85" name="Google Shape;185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87" name="Google Shape;187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8" name="Google Shape;188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89" name="Google Shape;189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"/>
          <p:cNvSpPr txBox="1"/>
          <p:nvPr>
            <p:ph type="ctrTitle"/>
          </p:nvPr>
        </p:nvSpPr>
        <p:spPr>
          <a:xfrm>
            <a:off x="1000126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vi" sz="36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Le contenu</a:t>
            </a:r>
            <a:endParaRPr/>
          </a:p>
        </p:txBody>
      </p:sp>
      <p:sp>
        <p:nvSpPr>
          <p:cNvPr id="193" name="Google Shape;193;p2"/>
          <p:cNvSpPr/>
          <p:nvPr/>
        </p:nvSpPr>
        <p:spPr>
          <a:xfrm rot="10800000">
            <a:off x="0" y="0"/>
            <a:ext cx="631947" cy="4249615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"/>
          <p:cNvSpPr txBox="1"/>
          <p:nvPr>
            <p:ph idx="1" type="body"/>
          </p:nvPr>
        </p:nvSpPr>
        <p:spPr>
          <a:xfrm>
            <a:off x="1000125" y="1308175"/>
            <a:ext cx="6447600" cy="30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b="1" lang="vi" sz="24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b="1" lang="vi" sz="24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Enquête sur l'état actuel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b="1" lang="vi" sz="24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Construire l’application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►"/>
            </a:pPr>
            <a:r>
              <a:rPr b="1" lang="vi" sz="24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Démo de l'application</a:t>
            </a:r>
            <a:endParaRPr b="1" sz="24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63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6B0E3"/>
              </a:buClr>
              <a:buSzPts val="1900"/>
              <a:buChar char="►"/>
            </a:pPr>
            <a:r>
              <a:rPr b="1" lang="vi" sz="24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Les résultats obtenus et la direction du développement</a:t>
            </a:r>
            <a:endParaRPr b="1" sz="24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" name="Google Shape;202;p3"/>
          <p:cNvSpPr txBox="1"/>
          <p:nvPr>
            <p:ph type="title"/>
          </p:nvPr>
        </p:nvSpPr>
        <p:spPr>
          <a:xfrm>
            <a:off x="1000126" y="224079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ts val="3000"/>
              <a:buFont typeface="Arial"/>
              <a:buNone/>
            </a:pPr>
            <a: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br>
              <a:rPr lang="vi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vi" sz="28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2800">
              <a:solidFill>
                <a:srgbClr val="16B0E3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 rot="10800000">
            <a:off x="0" y="0"/>
            <a:ext cx="631947" cy="4249615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"/>
          <p:cNvSpPr txBox="1"/>
          <p:nvPr/>
        </p:nvSpPr>
        <p:spPr>
          <a:xfrm>
            <a:off x="3154944" y="3646912"/>
            <a:ext cx="2834112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❖"/>
            </a:pPr>
            <a:r>
              <a:rPr b="0" i="0" lang="vi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 popularité de la langue française</a:t>
            </a:r>
            <a:endParaRPr/>
          </a:p>
        </p:txBody>
      </p:sp>
      <p:sp>
        <p:nvSpPr>
          <p:cNvPr id="206" name="Google Shape;206;p3"/>
          <p:cNvSpPr txBox="1"/>
          <p:nvPr/>
        </p:nvSpPr>
        <p:spPr>
          <a:xfrm>
            <a:off x="552237" y="3676605"/>
            <a:ext cx="2420918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❖"/>
            </a:pPr>
            <a:r>
              <a:rPr b="0" i="0" lang="vi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Numérique Appliquée</a:t>
            </a:r>
            <a:endParaRPr/>
          </a:p>
        </p:txBody>
      </p:sp>
      <p:sp>
        <p:nvSpPr>
          <p:cNvPr id="207" name="Google Shape;207;p3"/>
          <p:cNvSpPr txBox="1"/>
          <p:nvPr/>
        </p:nvSpPr>
        <p:spPr>
          <a:xfrm>
            <a:off x="6123427" y="3653746"/>
            <a:ext cx="2648400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❖"/>
            </a:pPr>
            <a:r>
              <a:rPr b="0" i="0" lang="vi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Les applications d'apprentissage</a:t>
            </a:r>
            <a:endParaRPr/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 b="1680" l="0" r="0" t="1671"/>
          <a:stretch/>
        </p:blipFill>
        <p:spPr>
          <a:xfrm>
            <a:off x="552237" y="1804094"/>
            <a:ext cx="2583195" cy="166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 rotWithShape="1">
          <a:blip r:embed="rId4">
            <a:alphaModFix/>
          </a:blip>
          <a:srcRect b="2829" l="0" r="0" t="2821"/>
          <a:stretch/>
        </p:blipFill>
        <p:spPr>
          <a:xfrm>
            <a:off x="3428103" y="1804094"/>
            <a:ext cx="2583192" cy="166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"/>
          <p:cNvPicPr preferRelativeResize="0"/>
          <p:nvPr/>
        </p:nvPicPr>
        <p:blipFill rotWithShape="1">
          <a:blip r:embed="rId5">
            <a:alphaModFix/>
          </a:blip>
          <a:srcRect b="1681" l="0" r="0" t="1690"/>
          <a:stretch/>
        </p:blipFill>
        <p:spPr>
          <a:xfrm>
            <a:off x="6303965" y="1804094"/>
            <a:ext cx="2583197" cy="166142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5"/>
          <p:cNvSpPr txBox="1"/>
          <p:nvPr>
            <p:ph type="title"/>
          </p:nvPr>
        </p:nvSpPr>
        <p:spPr>
          <a:xfrm>
            <a:off x="1000126" y="208277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0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ts val="2800"/>
              <a:buFont typeface="Arial"/>
              <a:buNone/>
            </a:pPr>
            <a:r>
              <a:rPr lang="vi" sz="28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Objectifs</a:t>
            </a:r>
            <a:endParaRPr/>
          </a:p>
        </p:txBody>
      </p:sp>
      <p:sp>
        <p:nvSpPr>
          <p:cNvPr id="218" name="Google Shape;218;p5"/>
          <p:cNvSpPr/>
          <p:nvPr/>
        </p:nvSpPr>
        <p:spPr>
          <a:xfrm rot="10800000">
            <a:off x="0" y="0"/>
            <a:ext cx="631947" cy="4249615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  <p:pic>
        <p:nvPicPr>
          <p:cNvPr id="221" name="Google Shape;2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25" y="1412225"/>
            <a:ext cx="414900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"/>
          <p:cNvSpPr txBox="1"/>
          <p:nvPr/>
        </p:nvSpPr>
        <p:spPr>
          <a:xfrm>
            <a:off x="1000125" y="1400700"/>
            <a:ext cx="387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chemeClr val="dk1"/>
                </a:solidFill>
              </a:rPr>
              <a:t>Identifier le public cible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3" name="Google Shape;2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25" y="2138863"/>
            <a:ext cx="414900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"/>
          <p:cNvSpPr txBox="1"/>
          <p:nvPr/>
        </p:nvSpPr>
        <p:spPr>
          <a:xfrm>
            <a:off x="1000125" y="2095125"/>
            <a:ext cx="387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chemeClr val="dk1"/>
                </a:solidFill>
              </a:rPr>
              <a:t>Définir les fonctions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5" name="Google Shape;2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25" y="2830850"/>
            <a:ext cx="414900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"/>
          <p:cNvSpPr txBox="1"/>
          <p:nvPr/>
        </p:nvSpPr>
        <p:spPr>
          <a:xfrm>
            <a:off x="1000125" y="2789550"/>
            <a:ext cx="387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chemeClr val="dk1"/>
                </a:solidFill>
              </a:rPr>
              <a:t>Concevoir le scénario 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7" name="Google Shape;2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25" y="3522813"/>
            <a:ext cx="414900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"/>
          <p:cNvSpPr txBox="1"/>
          <p:nvPr/>
        </p:nvSpPr>
        <p:spPr>
          <a:xfrm>
            <a:off x="1000113" y="3483975"/>
            <a:ext cx="433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chemeClr val="dk1"/>
                </a:solidFill>
              </a:rPr>
              <a:t>Rechercher le moteur Unity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9" name="Google Shape;2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25" y="4180113"/>
            <a:ext cx="414900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 txBox="1"/>
          <p:nvPr/>
        </p:nvSpPr>
        <p:spPr>
          <a:xfrm>
            <a:off x="1000125" y="4133625"/>
            <a:ext cx="433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>
                <a:solidFill>
                  <a:schemeClr val="dk1"/>
                </a:solidFill>
              </a:rPr>
              <a:t>Construire l’application</a:t>
            </a:r>
            <a:endParaRPr sz="2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1" name="Google Shape;2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903" y="648078"/>
            <a:ext cx="4330500" cy="4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6"/>
          <p:cNvSpPr txBox="1"/>
          <p:nvPr>
            <p:ph type="title"/>
          </p:nvPr>
        </p:nvSpPr>
        <p:spPr>
          <a:xfrm>
            <a:off x="1000126" y="119335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ct val="100000"/>
              <a:buFont typeface="Arial"/>
              <a:buNone/>
            </a:pPr>
            <a: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Enquête sur l’état actuel</a:t>
            </a:r>
            <a:endParaRPr b="1" sz="30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ct val="100000"/>
              <a:buFont typeface="Arial"/>
              <a:buNone/>
            </a:pPr>
            <a:r>
              <a:rPr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Public cible</a:t>
            </a:r>
            <a:endParaRPr sz="30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 rot="10800000">
            <a:off x="0" y="0"/>
            <a:ext cx="631947" cy="4249615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6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"/>
          <p:cNvSpPr txBox="1"/>
          <p:nvPr>
            <p:ph idx="1" type="body"/>
          </p:nvPr>
        </p:nvSpPr>
        <p:spPr>
          <a:xfrm>
            <a:off x="631950" y="3906750"/>
            <a:ext cx="7156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vi" sz="2100">
                <a:latin typeface="Arial"/>
                <a:ea typeface="Arial"/>
                <a:cs typeface="Arial"/>
                <a:sym typeface="Arial"/>
              </a:rPr>
              <a:t>Public cible: Les enfants étrangers </a:t>
            </a:r>
            <a:r>
              <a:rPr b="1" lang="vi" sz="21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de 6 à 8 ans</a:t>
            </a:r>
            <a:r>
              <a:rPr lang="vi" sz="21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1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550" y="1331362"/>
            <a:ext cx="3033902" cy="202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"/>
          <p:cNvSpPr txBox="1"/>
          <p:nvPr>
            <p:ph idx="1" type="body"/>
          </p:nvPr>
        </p:nvSpPr>
        <p:spPr>
          <a:xfrm>
            <a:off x="507675" y="1331350"/>
            <a:ext cx="51300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❖"/>
            </a:pPr>
            <a:r>
              <a:rPr lang="vi" sz="1800">
                <a:latin typeface="Arial"/>
                <a:ea typeface="Arial"/>
                <a:cs typeface="Arial"/>
                <a:sym typeface="Arial"/>
              </a:rPr>
              <a:t>Article « L'apprentissage des langues étrangères pendant l'enfance », Procedia.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 u="sng">
                <a:solidFill>
                  <a:srgbClr val="16B0E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https://www.sciencedirect.com/science/article/pii/S18770428110259</a:t>
            </a:r>
            <a:r>
              <a:rPr lang="vi" sz="1600" u="sng">
                <a:solidFill>
                  <a:srgbClr val="16B0E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7</a:t>
            </a:r>
            <a:r>
              <a:rPr lang="vi" sz="1600">
                <a:solidFill>
                  <a:srgbClr val="16B0E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1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8595" lvl="0" marL="2571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37"/>
              <a:buFont typeface="Noto Sans Symbols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7"/>
          <p:cNvSpPr txBox="1"/>
          <p:nvPr>
            <p:ph type="title"/>
          </p:nvPr>
        </p:nvSpPr>
        <p:spPr>
          <a:xfrm>
            <a:off x="846050" y="111075"/>
            <a:ext cx="73593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ct val="100000"/>
              <a:buFont typeface="Arial"/>
              <a:buNone/>
            </a:pPr>
            <a: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Enquête sur l’état actuel</a:t>
            </a:r>
            <a:b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vi" sz="24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Les application similaires</a:t>
            </a:r>
            <a:endParaRPr b="1" sz="24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 rot="10800000">
            <a:off x="0" y="0"/>
            <a:ext cx="631947" cy="4249615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  <p:graphicFrame>
        <p:nvGraphicFramePr>
          <p:cNvPr id="253" name="Google Shape;253;p7"/>
          <p:cNvGraphicFramePr/>
          <p:nvPr/>
        </p:nvGraphicFramePr>
        <p:xfrm>
          <a:off x="631950" y="109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{A0131074-AF80-44C4-8BDB-E1C1B43C8555}</a:tableStyleId>
              </a:tblPr>
              <a:tblGrid>
                <a:gridCol w="905125"/>
                <a:gridCol w="2145150"/>
                <a:gridCol w="2214975"/>
                <a:gridCol w="1980350"/>
              </a:tblGrid>
              <a:tr h="706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 French</a:t>
                      </a:r>
                      <a:endParaRPr b="1"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Duolingo</a:t>
                      </a:r>
                      <a:endParaRPr b="1"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270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100">
                          <a:solidFill>
                            <a:srgbClr val="FFFFFF"/>
                          </a:solidFill>
                        </a:rPr>
                        <a:t> 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English For Kids</a:t>
                      </a:r>
                      <a:endParaRPr b="1"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b="1"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59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Enseignement</a:t>
                      </a:r>
                      <a:endParaRPr b="1"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Vocabulaire.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Vocabulaire, grammaire, phrases.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Vocabulaire, expressions, phrases.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</a:tr>
              <a:tr h="42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Âge</a:t>
                      </a:r>
                      <a:endParaRPr b="1"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3-10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6+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3+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</a:tr>
              <a:tr h="116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Fonctions</a:t>
                      </a:r>
                      <a:endParaRPr b="1"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15900" marR="12700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Vocabulaires sont divisé par des sujets.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0" marL="215900" marR="12700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Récompenses en terminant des leçons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Niveaux d'apprentissage de base à avancé.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Apprendre plusieurs langues.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 récompenses en terminant des leçons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Réviser à travers des formes de jeux.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Sujets proches des enfants.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 récompenses en terminant des leçons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6EE"/>
                    </a:solidFill>
                  </a:tcPr>
                </a:tc>
              </a:tr>
              <a:tr h="82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3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Inconvénients</a:t>
                      </a:r>
                      <a:endParaRPr b="1" sz="13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15900" marR="12700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Version gratuite limite le nombre de leçons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Connaître l'anglais pour apprendre d'autres langues.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2860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L'apprentissage n'est pas sous forme de jeux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03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300"/>
                        <a:t>·</a:t>
                      </a:r>
                      <a:r>
                        <a:rPr lang="vi" sz="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vi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 publicités énervant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8"/>
          <p:cNvSpPr txBox="1"/>
          <p:nvPr>
            <p:ph type="title"/>
          </p:nvPr>
        </p:nvSpPr>
        <p:spPr>
          <a:xfrm>
            <a:off x="819200" y="295450"/>
            <a:ext cx="6628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ct val="100000"/>
              <a:buFont typeface="Arial"/>
              <a:buNone/>
            </a:pPr>
            <a:r>
              <a:rPr b="1" lang="vi" sz="30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La solution à mettre en place</a:t>
            </a:r>
            <a:endParaRPr b="1" sz="30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Font typeface="Arial"/>
              <a:buNone/>
            </a:pPr>
            <a:r>
              <a:rPr lang="vi" sz="2400">
                <a:solidFill>
                  <a:srgbClr val="16B0E3"/>
                </a:solidFill>
                <a:latin typeface="Arial"/>
                <a:ea typeface="Arial"/>
                <a:cs typeface="Arial"/>
                <a:sym typeface="Arial"/>
              </a:rPr>
              <a:t>Créer une application d’apprentissage du français</a:t>
            </a:r>
            <a:endParaRPr b="1" sz="2400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"/>
          <p:cNvSpPr/>
          <p:nvPr/>
        </p:nvSpPr>
        <p:spPr>
          <a:xfrm rot="10800000">
            <a:off x="0" y="0"/>
            <a:ext cx="631947" cy="4249615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"/>
          <p:cNvSpPr/>
          <p:nvPr/>
        </p:nvSpPr>
        <p:spPr>
          <a:xfrm flipH="1">
            <a:off x="8807450" y="3009900"/>
            <a:ext cx="336550" cy="2133600"/>
          </a:xfrm>
          <a:prstGeom prst="triangle">
            <a:avLst>
              <a:gd fmla="val 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8"/>
          <p:cNvSpPr txBox="1"/>
          <p:nvPr/>
        </p:nvSpPr>
        <p:spPr>
          <a:xfrm>
            <a:off x="550600" y="1530975"/>
            <a:ext cx="44994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vi" sz="1800">
                <a:solidFill>
                  <a:schemeClr val="dk1"/>
                </a:solidFill>
              </a:rPr>
              <a:t>Convient aux </a:t>
            </a:r>
            <a:r>
              <a:rPr lang="vi" sz="1800">
                <a:solidFill>
                  <a:schemeClr val="dk1"/>
                </a:solidFill>
              </a:rPr>
              <a:t>enfants étrangers de 6-8 ans.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vi" sz="1800">
                <a:solidFill>
                  <a:schemeClr val="dk1"/>
                </a:solidFill>
              </a:rPr>
              <a:t>Interface simple, facile à utiliser.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vi" sz="1800">
                <a:solidFill>
                  <a:schemeClr val="dk1"/>
                </a:solidFill>
              </a:rPr>
              <a:t>Se concentrer sur le vocabulaire.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vi" sz="1800">
                <a:solidFill>
                  <a:schemeClr val="dk1"/>
                </a:solidFill>
              </a:rPr>
              <a:t>Apprendre par jouer des jeux.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vi" sz="1800">
                <a:solidFill>
                  <a:schemeClr val="dk1"/>
                </a:solidFill>
              </a:rPr>
              <a:t>Gratuite.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63" name="Google Shape;2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975" y="1456200"/>
            <a:ext cx="3757476" cy="28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8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" name="Google Shape;270;p14"/>
          <p:cNvSpPr txBox="1"/>
          <p:nvPr>
            <p:ph type="title"/>
          </p:nvPr>
        </p:nvSpPr>
        <p:spPr>
          <a:xfrm>
            <a:off x="1115700" y="311475"/>
            <a:ext cx="6912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B0E3"/>
              </a:buClr>
              <a:buSzPts val="990"/>
              <a:buFont typeface="Arial"/>
              <a:buNone/>
            </a:pPr>
            <a:r>
              <a:rPr b="1" lang="vi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 sujets et les jeux dans</a:t>
            </a:r>
            <a:r>
              <a:rPr b="1" lang="vi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l’application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271" name="Google Shape;271;p14"/>
          <p:cNvSpPr/>
          <p:nvPr/>
        </p:nvSpPr>
        <p:spPr>
          <a:xfrm rot="10800000">
            <a:off x="99" y="125"/>
            <a:ext cx="520200" cy="4249500"/>
          </a:xfrm>
          <a:prstGeom prst="triangle">
            <a:avLst>
              <a:gd fmla="val 100000" name="adj"/>
            </a:avLst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"/>
          <p:cNvSpPr/>
          <p:nvPr/>
        </p:nvSpPr>
        <p:spPr>
          <a:xfrm>
            <a:off x="253700" y="3273375"/>
            <a:ext cx="9993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Quiz</a:t>
            </a:r>
            <a:endParaRPr/>
          </a:p>
        </p:txBody>
      </p:sp>
      <p:sp>
        <p:nvSpPr>
          <p:cNvPr id="273" name="Google Shape;273;p14"/>
          <p:cNvSpPr/>
          <p:nvPr/>
        </p:nvSpPr>
        <p:spPr>
          <a:xfrm>
            <a:off x="669875" y="3888825"/>
            <a:ext cx="15897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Greffe d’animaux</a:t>
            </a:r>
            <a:endParaRPr/>
          </a:p>
        </p:txBody>
      </p:sp>
      <p:sp>
        <p:nvSpPr>
          <p:cNvPr id="274" name="Google Shape;274;p14"/>
          <p:cNvSpPr/>
          <p:nvPr/>
        </p:nvSpPr>
        <p:spPr>
          <a:xfrm>
            <a:off x="3887100" y="1131275"/>
            <a:ext cx="1369800" cy="485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Sujets</a:t>
            </a:r>
            <a:endParaRPr sz="1500"/>
          </a:p>
        </p:txBody>
      </p:sp>
      <p:grpSp>
        <p:nvGrpSpPr>
          <p:cNvPr id="275" name="Google Shape;275;p14"/>
          <p:cNvGrpSpPr/>
          <p:nvPr/>
        </p:nvGrpSpPr>
        <p:grpSpPr>
          <a:xfrm>
            <a:off x="1515113" y="1374125"/>
            <a:ext cx="6724688" cy="1502575"/>
            <a:chOff x="1515113" y="1374125"/>
            <a:chExt cx="6724688" cy="1502575"/>
          </a:xfrm>
        </p:grpSpPr>
        <p:sp>
          <p:nvSpPr>
            <p:cNvPr id="276" name="Google Shape;276;p14"/>
            <p:cNvSpPr/>
            <p:nvPr/>
          </p:nvSpPr>
          <p:spPr>
            <a:xfrm>
              <a:off x="1515113" y="2115663"/>
              <a:ext cx="1369800" cy="4857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/>
                <a:t>Les animaux</a:t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212800" y="2391000"/>
              <a:ext cx="1369800" cy="4857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/>
                <a:t>Les meubles</a:t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6870000" y="2048725"/>
              <a:ext cx="1369800" cy="4857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/>
                <a:t>Les numéros</a:t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123275" y="2391000"/>
              <a:ext cx="1369800" cy="4857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/>
                <a:t>Les aliments</a:t>
              </a:r>
              <a:endParaRPr/>
            </a:p>
          </p:txBody>
        </p:sp>
        <p:cxnSp>
          <p:nvCxnSpPr>
            <p:cNvPr id="280" name="Google Shape;280;p14"/>
            <p:cNvCxnSpPr>
              <a:stCxn id="274" idx="1"/>
              <a:endCxn id="276" idx="0"/>
            </p:cNvCxnSpPr>
            <p:nvPr/>
          </p:nvCxnSpPr>
          <p:spPr>
            <a:xfrm flipH="1">
              <a:off x="2199900" y="1374125"/>
              <a:ext cx="1687200" cy="74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" name="Google Shape;281;p14"/>
            <p:cNvCxnSpPr>
              <a:stCxn id="274" idx="2"/>
              <a:endCxn id="277" idx="0"/>
            </p:cNvCxnSpPr>
            <p:nvPr/>
          </p:nvCxnSpPr>
          <p:spPr>
            <a:xfrm flipH="1">
              <a:off x="3897600" y="1616975"/>
              <a:ext cx="674400" cy="77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2" name="Google Shape;282;p14"/>
            <p:cNvCxnSpPr>
              <a:stCxn id="274" idx="3"/>
              <a:endCxn id="278" idx="0"/>
            </p:cNvCxnSpPr>
            <p:nvPr/>
          </p:nvCxnSpPr>
          <p:spPr>
            <a:xfrm>
              <a:off x="5256900" y="1374125"/>
              <a:ext cx="2298000" cy="67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3" name="Google Shape;283;p14"/>
            <p:cNvCxnSpPr>
              <a:stCxn id="274" idx="2"/>
              <a:endCxn id="279" idx="0"/>
            </p:cNvCxnSpPr>
            <p:nvPr/>
          </p:nvCxnSpPr>
          <p:spPr>
            <a:xfrm>
              <a:off x="4572000" y="1616975"/>
              <a:ext cx="1236300" cy="77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4" name="Google Shape;284;p14"/>
          <p:cNvSpPr/>
          <p:nvPr/>
        </p:nvSpPr>
        <p:spPr>
          <a:xfrm>
            <a:off x="2474750" y="3888825"/>
            <a:ext cx="9993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Ligature</a:t>
            </a:r>
            <a:endParaRPr/>
          </a:p>
        </p:txBody>
      </p:sp>
      <p:grpSp>
        <p:nvGrpSpPr>
          <p:cNvPr id="285" name="Google Shape;285;p14"/>
          <p:cNvGrpSpPr/>
          <p:nvPr/>
        </p:nvGrpSpPr>
        <p:grpSpPr>
          <a:xfrm>
            <a:off x="2200013" y="2601363"/>
            <a:ext cx="3608163" cy="2312588"/>
            <a:chOff x="2200013" y="2601363"/>
            <a:chExt cx="3608163" cy="2312588"/>
          </a:xfrm>
        </p:grpSpPr>
        <p:sp>
          <p:nvSpPr>
            <p:cNvPr id="286" name="Google Shape;286;p14"/>
            <p:cNvSpPr/>
            <p:nvPr/>
          </p:nvSpPr>
          <p:spPr>
            <a:xfrm>
              <a:off x="3319200" y="4428250"/>
              <a:ext cx="1369800" cy="4857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/>
                <a:t>Leçon de prononciation</a:t>
              </a:r>
              <a:endParaRPr/>
            </a:p>
          </p:txBody>
        </p:sp>
        <p:cxnSp>
          <p:nvCxnSpPr>
            <p:cNvPr id="287" name="Google Shape;287;p14"/>
            <p:cNvCxnSpPr>
              <a:stCxn id="276" idx="2"/>
              <a:endCxn id="286" idx="0"/>
            </p:cNvCxnSpPr>
            <p:nvPr/>
          </p:nvCxnSpPr>
          <p:spPr>
            <a:xfrm>
              <a:off x="2200013" y="2601363"/>
              <a:ext cx="1804200" cy="182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8" name="Google Shape;288;p14"/>
            <p:cNvCxnSpPr>
              <a:stCxn id="277" idx="2"/>
              <a:endCxn id="286" idx="0"/>
            </p:cNvCxnSpPr>
            <p:nvPr/>
          </p:nvCxnSpPr>
          <p:spPr>
            <a:xfrm>
              <a:off x="3897700" y="2876700"/>
              <a:ext cx="106500" cy="155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9" name="Google Shape;289;p14"/>
            <p:cNvCxnSpPr>
              <a:stCxn id="279" idx="2"/>
              <a:endCxn id="286" idx="0"/>
            </p:cNvCxnSpPr>
            <p:nvPr/>
          </p:nvCxnSpPr>
          <p:spPr>
            <a:xfrm flipH="1">
              <a:off x="4003975" y="2876700"/>
              <a:ext cx="1804200" cy="155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0" name="Google Shape;290;p14"/>
          <p:cNvSpPr/>
          <p:nvPr/>
        </p:nvSpPr>
        <p:spPr>
          <a:xfrm>
            <a:off x="3740225" y="3834000"/>
            <a:ext cx="12810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Arranger les meubles</a:t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5287388" y="3942550"/>
            <a:ext cx="12810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Trouver les aliments</a:t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6747300" y="3942550"/>
            <a:ext cx="1281000" cy="48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Compter</a:t>
            </a:r>
            <a:endParaRPr/>
          </a:p>
        </p:txBody>
      </p:sp>
      <p:sp>
        <p:nvSpPr>
          <p:cNvPr id="293" name="Google Shape;293;p14"/>
          <p:cNvSpPr/>
          <p:nvPr/>
        </p:nvSpPr>
        <p:spPr>
          <a:xfrm>
            <a:off x="7762250" y="3273400"/>
            <a:ext cx="1155000" cy="5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Trains des chiffres</a:t>
            </a:r>
            <a:endParaRPr/>
          </a:p>
        </p:txBody>
      </p:sp>
      <p:grpSp>
        <p:nvGrpSpPr>
          <p:cNvPr id="294" name="Google Shape;294;p14"/>
          <p:cNvGrpSpPr/>
          <p:nvPr/>
        </p:nvGrpSpPr>
        <p:grpSpPr>
          <a:xfrm>
            <a:off x="6958800" y="2534425"/>
            <a:ext cx="1281000" cy="2270825"/>
            <a:chOff x="6958800" y="2534425"/>
            <a:chExt cx="1281000" cy="2270825"/>
          </a:xfrm>
        </p:grpSpPr>
        <p:sp>
          <p:nvSpPr>
            <p:cNvPr id="295" name="Google Shape;295;p14"/>
            <p:cNvSpPr/>
            <p:nvPr/>
          </p:nvSpPr>
          <p:spPr>
            <a:xfrm>
              <a:off x="6958800" y="4319550"/>
              <a:ext cx="1281000" cy="4857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vi">
                  <a:solidFill>
                    <a:schemeClr val="dk1"/>
                  </a:solidFill>
                </a:rPr>
                <a:t>Leçon des chiffres</a:t>
              </a:r>
              <a:endParaRPr/>
            </a:p>
          </p:txBody>
        </p:sp>
        <p:cxnSp>
          <p:nvCxnSpPr>
            <p:cNvPr id="296" name="Google Shape;296;p14"/>
            <p:cNvCxnSpPr>
              <a:stCxn id="278" idx="2"/>
              <a:endCxn id="295" idx="0"/>
            </p:cNvCxnSpPr>
            <p:nvPr/>
          </p:nvCxnSpPr>
          <p:spPr>
            <a:xfrm>
              <a:off x="7554900" y="2534425"/>
              <a:ext cx="44400" cy="178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97" name="Google Shape;297;p14"/>
          <p:cNvCxnSpPr>
            <a:stCxn id="276" idx="2"/>
            <a:endCxn id="272" idx="0"/>
          </p:cNvCxnSpPr>
          <p:nvPr/>
        </p:nvCxnSpPr>
        <p:spPr>
          <a:xfrm flipH="1">
            <a:off x="753413" y="2601363"/>
            <a:ext cx="1446600" cy="6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14"/>
          <p:cNvCxnSpPr>
            <a:stCxn id="276" idx="2"/>
            <a:endCxn id="273" idx="0"/>
          </p:cNvCxnSpPr>
          <p:nvPr/>
        </p:nvCxnSpPr>
        <p:spPr>
          <a:xfrm flipH="1">
            <a:off x="1464713" y="2601363"/>
            <a:ext cx="735300" cy="12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14"/>
          <p:cNvCxnSpPr>
            <a:stCxn id="277" idx="2"/>
            <a:endCxn id="284" idx="0"/>
          </p:cNvCxnSpPr>
          <p:nvPr/>
        </p:nvCxnSpPr>
        <p:spPr>
          <a:xfrm flipH="1">
            <a:off x="2974300" y="2876700"/>
            <a:ext cx="923400" cy="10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14"/>
          <p:cNvCxnSpPr>
            <a:stCxn id="277" idx="2"/>
            <a:endCxn id="290" idx="0"/>
          </p:cNvCxnSpPr>
          <p:nvPr/>
        </p:nvCxnSpPr>
        <p:spPr>
          <a:xfrm>
            <a:off x="3897700" y="2876700"/>
            <a:ext cx="483000" cy="95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14"/>
          <p:cNvCxnSpPr>
            <a:stCxn id="279" idx="2"/>
            <a:endCxn id="291" idx="0"/>
          </p:cNvCxnSpPr>
          <p:nvPr/>
        </p:nvCxnSpPr>
        <p:spPr>
          <a:xfrm>
            <a:off x="5808175" y="2876700"/>
            <a:ext cx="1197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14"/>
          <p:cNvCxnSpPr>
            <a:stCxn id="278" idx="2"/>
            <a:endCxn id="293" idx="0"/>
          </p:cNvCxnSpPr>
          <p:nvPr/>
        </p:nvCxnSpPr>
        <p:spPr>
          <a:xfrm>
            <a:off x="7554900" y="2534425"/>
            <a:ext cx="784800" cy="7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14"/>
          <p:cNvCxnSpPr>
            <a:stCxn id="278" idx="2"/>
            <a:endCxn id="292" idx="0"/>
          </p:cNvCxnSpPr>
          <p:nvPr/>
        </p:nvCxnSpPr>
        <p:spPr>
          <a:xfrm flipH="1">
            <a:off x="7387800" y="2534425"/>
            <a:ext cx="167100" cy="14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14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c819fa686_1_2"/>
          <p:cNvSpPr txBox="1"/>
          <p:nvPr/>
        </p:nvSpPr>
        <p:spPr>
          <a:xfrm>
            <a:off x="780300" y="806200"/>
            <a:ext cx="4191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300"/>
              <a:t>Méthodes d’enseignement</a:t>
            </a:r>
            <a:endParaRPr sz="1900"/>
          </a:p>
        </p:txBody>
      </p:sp>
      <p:sp>
        <p:nvSpPr>
          <p:cNvPr id="310" name="Google Shape;310;gec819fa686_1_2"/>
          <p:cNvSpPr txBox="1"/>
          <p:nvPr/>
        </p:nvSpPr>
        <p:spPr>
          <a:xfrm>
            <a:off x="516650" y="1614825"/>
            <a:ext cx="50070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vi" sz="1800">
                <a:solidFill>
                  <a:schemeClr val="dk1"/>
                </a:solidFill>
              </a:rPr>
              <a:t>Méthode de mémorisation d'information visuelles.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vi" sz="1800"/>
              <a:t>Disposer les vocabulaires répétées plusieurs fois dans les jeux.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vi" sz="1800"/>
              <a:t>Utiliser les couleurs &amp; les sons pour indiquer mauvaise </a:t>
            </a:r>
            <a:r>
              <a:rPr lang="vi" sz="1800"/>
              <a:t>réponse.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➢"/>
            </a:pPr>
            <a:r>
              <a:rPr lang="vi" sz="1800">
                <a:solidFill>
                  <a:schemeClr val="dk1"/>
                </a:solidFill>
              </a:rPr>
              <a:t>M</a:t>
            </a:r>
            <a:r>
              <a:rPr lang="vi" sz="1800">
                <a:solidFill>
                  <a:schemeClr val="dk1"/>
                </a:solidFill>
              </a:rPr>
              <a:t>otiver par </a:t>
            </a:r>
            <a:r>
              <a:rPr lang="vi" sz="1800"/>
              <a:t>l</a:t>
            </a:r>
            <a:r>
              <a:rPr lang="vi" sz="1800"/>
              <a:t>es récompenses, les applaudissements, le compliment.</a:t>
            </a:r>
            <a:endParaRPr sz="1800"/>
          </a:p>
        </p:txBody>
      </p:sp>
      <p:sp>
        <p:nvSpPr>
          <p:cNvPr id="311" name="Google Shape;311;gec819fa686_1_2"/>
          <p:cNvSpPr txBox="1"/>
          <p:nvPr>
            <p:ph idx="12" type="sldNum"/>
          </p:nvPr>
        </p:nvSpPr>
        <p:spPr>
          <a:xfrm>
            <a:off x="8729175" y="4646600"/>
            <a:ext cx="414900" cy="49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</a:pPr>
            <a:fld id="{00000000-1234-1234-1234-123412341234}" type="slidenum">
              <a:rPr b="0" lang="vi"/>
              <a:t>‹#›</a:t>
            </a:fld>
            <a:endParaRPr b="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